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  <p:sldId id="272" r:id="rId45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umios Typewriter New" charset="1" panose="00000500000000000000"/>
      <p:regular r:id="rId14"/>
    </p:embeddedFont>
    <p:embeddedFont>
      <p:font typeface="Garet" charset="1" panose="00000000000000000000"/>
      <p:regular r:id="rId15"/>
    </p:embeddedFont>
    <p:embeddedFont>
      <p:font typeface="Garet Bold" charset="1" panose="00000000000000000000"/>
      <p:regular r:id="rId16"/>
    </p:embeddedFont>
    <p:embeddedFont>
      <p:font typeface="Garet Italics" charset="1" panose="00000000000000000000"/>
      <p:regular r:id="rId17"/>
    </p:embeddedFont>
    <p:embeddedFont>
      <p:font typeface="Garet Bold Italics" charset="1" panose="00000000000000000000"/>
      <p:regular r:id="rId18"/>
    </p:embeddedFont>
    <p:embeddedFont>
      <p:font typeface="Cerebri" charset="1" panose="00000500000000000000"/>
      <p:regular r:id="rId19"/>
    </p:embeddedFont>
    <p:embeddedFont>
      <p:font typeface="Cerebri Bold" charset="1" panose="00000800000000000000"/>
      <p:regular r:id="rId20"/>
    </p:embeddedFont>
    <p:embeddedFont>
      <p:font typeface="Cerebri Italics" charset="1" panose="00000500000000000000"/>
      <p:regular r:id="rId21"/>
    </p:embeddedFont>
    <p:embeddedFont>
      <p:font typeface="Cerebri Bold Italics" charset="1" panose="00000800000000000000"/>
      <p:regular r:id="rId22"/>
    </p:embeddedFont>
    <p:embeddedFont>
      <p:font typeface="Cerebri Light" charset="1" panose="00000400000000000000"/>
      <p:regular r:id="rId23"/>
    </p:embeddedFont>
    <p:embeddedFont>
      <p:font typeface="Cerebri Light Italics" charset="1" panose="00000400000000000000"/>
      <p:regular r:id="rId24"/>
    </p:embeddedFont>
    <p:embeddedFont>
      <p:font typeface="Cerebri Medium" charset="1" panose="00000600000000000000"/>
      <p:regular r:id="rId25"/>
    </p:embeddedFont>
    <p:embeddedFont>
      <p:font typeface="Cerebri Medium Italics" charset="1" panose="00000600000000000000"/>
      <p:regular r:id="rId26"/>
    </p:embeddedFont>
    <p:embeddedFont>
      <p:font typeface="Cerebri Heavy" charset="1" panose="00000A00000000000000"/>
      <p:regular r:id="rId27"/>
    </p:embeddedFont>
    <p:embeddedFont>
      <p:font typeface="Cerebri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45" Target="slides/slide1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3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jpeg" Type="http://schemas.openxmlformats.org/officeDocument/2006/relationships/image"/><Relationship Id="rId12" Target="../media/image1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29181" y="2012771"/>
            <a:ext cx="6219414" cy="6219414"/>
          </a:xfrm>
          <a:custGeom>
            <a:avLst/>
            <a:gdLst/>
            <a:ahLst/>
            <a:cxnLst/>
            <a:rect r="r" b="b" t="t" l="l"/>
            <a:pathLst>
              <a:path h="6219414" w="6219414">
                <a:moveTo>
                  <a:pt x="0" y="0"/>
                </a:moveTo>
                <a:lnTo>
                  <a:pt x="6219413" y="0"/>
                </a:lnTo>
                <a:lnTo>
                  <a:pt x="6219413" y="6219413"/>
                </a:lnTo>
                <a:lnTo>
                  <a:pt x="0" y="62194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072515" y="475277"/>
            <a:ext cx="10422116" cy="197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76"/>
              </a:lnSpc>
            </a:pPr>
            <a:r>
              <a:rPr lang="en-US" sz="11554">
                <a:solidFill>
                  <a:srgbClr val="FFFFFF"/>
                </a:solidFill>
                <a:latin typeface="Cerebri Bold"/>
              </a:rPr>
              <a:t>Cloud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829408" y="2365962"/>
            <a:ext cx="7935902" cy="766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12"/>
              </a:lnSpc>
            </a:pPr>
            <a:r>
              <a:rPr lang="en-US" sz="4508" spc="694">
                <a:solidFill>
                  <a:srgbClr val="FFFFFF"/>
                </a:solidFill>
                <a:latin typeface="Cerebri Bold"/>
              </a:rPr>
              <a:t>COMPUTING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96575" y="8922227"/>
            <a:ext cx="8690200" cy="605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2"/>
              </a:lnSpc>
            </a:pPr>
            <a:r>
              <a:rPr lang="en-US" sz="3537" spc="544">
                <a:solidFill>
                  <a:srgbClr val="FFFFFF"/>
                </a:solidFill>
                <a:latin typeface="Cerebri Bold"/>
              </a:rPr>
              <a:t>POR PAULA CASARINI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82125" y="8165509"/>
            <a:ext cx="8690200" cy="60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52"/>
              </a:lnSpc>
            </a:pPr>
            <a:r>
              <a:rPr lang="en-US" sz="3537" spc="544">
                <a:solidFill>
                  <a:srgbClr val="FFFFFF"/>
                </a:solidFill>
                <a:latin typeface="Cerebri Bold"/>
              </a:rPr>
              <a:t>PROJETO FINAL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48990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9482" y="2943590"/>
            <a:ext cx="11689818" cy="6314710"/>
          </a:xfrm>
          <a:custGeom>
            <a:avLst/>
            <a:gdLst/>
            <a:ahLst/>
            <a:cxnLst/>
            <a:rect r="r" b="b" t="t" l="l"/>
            <a:pathLst>
              <a:path h="6314710" w="11689818">
                <a:moveTo>
                  <a:pt x="0" y="0"/>
                </a:moveTo>
                <a:lnTo>
                  <a:pt x="11689818" y="0"/>
                </a:lnTo>
                <a:lnTo>
                  <a:pt x="11689818" y="6314710"/>
                </a:lnTo>
                <a:lnTo>
                  <a:pt x="0" y="6314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2811"/>
            </a:stretch>
          </a:blipFill>
          <a:ln w="76200" cap="sq">
            <a:solidFill>
              <a:srgbClr val="32407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22713" y="9137348"/>
            <a:ext cx="3794585" cy="241905"/>
          </a:xfrm>
          <a:custGeom>
            <a:avLst/>
            <a:gdLst/>
            <a:ahLst/>
            <a:cxnLst/>
            <a:rect r="r" b="b" t="t" l="l"/>
            <a:pathLst>
              <a:path h="241905" w="3794585">
                <a:moveTo>
                  <a:pt x="0" y="0"/>
                </a:moveTo>
                <a:lnTo>
                  <a:pt x="3794585" y="0"/>
                </a:lnTo>
                <a:lnTo>
                  <a:pt x="3794585" y="241904"/>
                </a:lnTo>
                <a:lnTo>
                  <a:pt x="0" y="241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38387"/>
            <a:ext cx="11621366" cy="71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1"/>
              </a:lnSpc>
              <a:spcBef>
                <a:spcPct val="0"/>
              </a:spcBef>
            </a:pPr>
            <a:r>
              <a:rPr lang="en-US" sz="4157">
                <a:solidFill>
                  <a:srgbClr val="18212F"/>
                </a:solidFill>
                <a:latin typeface="Cerebri Bold"/>
              </a:rPr>
              <a:t>Conferindo o script no bucket: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906388"/>
            <a:ext cx="14216636" cy="46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É necessário copiar o URI do gsutil para fornecer ao dataproc: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05665" y="3374979"/>
            <a:ext cx="13076669" cy="6153558"/>
          </a:xfrm>
          <a:custGeom>
            <a:avLst/>
            <a:gdLst/>
            <a:ahLst/>
            <a:cxnLst/>
            <a:rect r="r" b="b" t="t" l="l"/>
            <a:pathLst>
              <a:path h="6153558" w="13076669">
                <a:moveTo>
                  <a:pt x="0" y="0"/>
                </a:moveTo>
                <a:lnTo>
                  <a:pt x="13076670" y="0"/>
                </a:lnTo>
                <a:lnTo>
                  <a:pt x="13076670" y="6153558"/>
                </a:lnTo>
                <a:lnTo>
                  <a:pt x="0" y="6153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89" r="-28107" b="-22973"/>
            </a:stretch>
          </a:blipFill>
          <a:ln w="76200" cap="sq">
            <a:solidFill>
              <a:srgbClr val="32407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4463175" y="939409"/>
            <a:ext cx="11621366" cy="71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1"/>
              </a:lnSpc>
              <a:spcBef>
                <a:spcPct val="0"/>
              </a:spcBef>
            </a:pPr>
            <a:r>
              <a:rPr lang="en-US" sz="4157">
                <a:solidFill>
                  <a:srgbClr val="18212F"/>
                </a:solidFill>
                <a:latin typeface="Cerebri Bold"/>
              </a:rPr>
              <a:t>Criar um cluster e executar um job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05665" y="2014897"/>
            <a:ext cx="13593252" cy="940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1)Procurar na barra de pesquisa por “Dataproc” e então “create cluster”. Um Cluster no Computer Engine deverá ser criado.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340510" y="-1931493"/>
            <a:ext cx="4440912" cy="3862986"/>
            <a:chOff x="0" y="0"/>
            <a:chExt cx="867643" cy="7547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465312" y="446384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4.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649188" y="6208715"/>
            <a:ext cx="1919395" cy="676587"/>
          </a:xfrm>
          <a:custGeom>
            <a:avLst/>
            <a:gdLst/>
            <a:ahLst/>
            <a:cxnLst/>
            <a:rect r="r" b="b" t="t" l="l"/>
            <a:pathLst>
              <a:path h="676587" w="1919395">
                <a:moveTo>
                  <a:pt x="0" y="0"/>
                </a:moveTo>
                <a:lnTo>
                  <a:pt x="1919395" y="0"/>
                </a:lnTo>
                <a:lnTo>
                  <a:pt x="1919395" y="676586"/>
                </a:lnTo>
                <a:lnTo>
                  <a:pt x="0" y="6765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903398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10801" y="5719333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18159" y="1611689"/>
            <a:ext cx="12171805" cy="7063622"/>
          </a:xfrm>
          <a:custGeom>
            <a:avLst/>
            <a:gdLst/>
            <a:ahLst/>
            <a:cxnLst/>
            <a:rect r="r" b="b" t="t" l="l"/>
            <a:pathLst>
              <a:path h="7063622" w="12171805">
                <a:moveTo>
                  <a:pt x="0" y="0"/>
                </a:moveTo>
                <a:lnTo>
                  <a:pt x="12171805" y="0"/>
                </a:lnTo>
                <a:lnTo>
                  <a:pt x="12171805" y="7063622"/>
                </a:lnTo>
                <a:lnTo>
                  <a:pt x="0" y="7063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9539" b="0"/>
            </a:stretch>
          </a:blipFill>
          <a:ln w="76200" cap="sq">
            <a:solidFill>
              <a:srgbClr val="32407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865943" y="3204732"/>
            <a:ext cx="2256271" cy="795336"/>
          </a:xfrm>
          <a:custGeom>
            <a:avLst/>
            <a:gdLst/>
            <a:ahLst/>
            <a:cxnLst/>
            <a:rect r="r" b="b" t="t" l="l"/>
            <a:pathLst>
              <a:path h="795336" w="2256271">
                <a:moveTo>
                  <a:pt x="0" y="0"/>
                </a:moveTo>
                <a:lnTo>
                  <a:pt x="2256271" y="0"/>
                </a:lnTo>
                <a:lnTo>
                  <a:pt x="2256271" y="795336"/>
                </a:lnTo>
                <a:lnTo>
                  <a:pt x="0" y="79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65943" y="5719333"/>
            <a:ext cx="2486547" cy="876508"/>
          </a:xfrm>
          <a:custGeom>
            <a:avLst/>
            <a:gdLst/>
            <a:ahLst/>
            <a:cxnLst/>
            <a:rect r="r" b="b" t="t" l="l"/>
            <a:pathLst>
              <a:path h="876508" w="2486547">
                <a:moveTo>
                  <a:pt x="0" y="0"/>
                </a:moveTo>
                <a:lnTo>
                  <a:pt x="2486548" y="0"/>
                </a:lnTo>
                <a:lnTo>
                  <a:pt x="2486548" y="876508"/>
                </a:lnTo>
                <a:lnTo>
                  <a:pt x="0" y="8765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32143" y="6376714"/>
            <a:ext cx="1243274" cy="438254"/>
          </a:xfrm>
          <a:custGeom>
            <a:avLst/>
            <a:gdLst/>
            <a:ahLst/>
            <a:cxnLst/>
            <a:rect r="r" b="b" t="t" l="l"/>
            <a:pathLst>
              <a:path h="438254" w="1243274">
                <a:moveTo>
                  <a:pt x="0" y="0"/>
                </a:moveTo>
                <a:lnTo>
                  <a:pt x="1243274" y="0"/>
                </a:lnTo>
                <a:lnTo>
                  <a:pt x="1243274" y="438254"/>
                </a:lnTo>
                <a:lnTo>
                  <a:pt x="0" y="4382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6325226">
            <a:off x="13162234" y="4272504"/>
            <a:ext cx="1781615" cy="929126"/>
          </a:xfrm>
          <a:custGeom>
            <a:avLst/>
            <a:gdLst/>
            <a:ahLst/>
            <a:cxnLst/>
            <a:rect r="r" b="b" t="t" l="l"/>
            <a:pathLst>
              <a:path h="929126" w="1781615">
                <a:moveTo>
                  <a:pt x="1781615" y="0"/>
                </a:moveTo>
                <a:lnTo>
                  <a:pt x="0" y="0"/>
                </a:lnTo>
                <a:lnTo>
                  <a:pt x="0" y="929125"/>
                </a:lnTo>
                <a:lnTo>
                  <a:pt x="1781615" y="929125"/>
                </a:lnTo>
                <a:lnTo>
                  <a:pt x="178161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0075976">
            <a:off x="9749725" y="6286141"/>
            <a:ext cx="2028070" cy="1057654"/>
          </a:xfrm>
          <a:custGeom>
            <a:avLst/>
            <a:gdLst/>
            <a:ahLst/>
            <a:cxnLst/>
            <a:rect r="r" b="b" t="t" l="l"/>
            <a:pathLst>
              <a:path h="1057654" w="2028070">
                <a:moveTo>
                  <a:pt x="2028070" y="0"/>
                </a:moveTo>
                <a:lnTo>
                  <a:pt x="0" y="0"/>
                </a:lnTo>
                <a:lnTo>
                  <a:pt x="0" y="1057653"/>
                </a:lnTo>
                <a:lnTo>
                  <a:pt x="2028070" y="1057653"/>
                </a:lnTo>
                <a:lnTo>
                  <a:pt x="202807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5350" y="3417324"/>
            <a:ext cx="3942130" cy="255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2) Configurar um nome</a:t>
            </a:r>
          </a:p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3) Escolher “Nó único”</a:t>
            </a:r>
          </a:p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4) Deixar todas as opções como padrão</a:t>
            </a:r>
          </a:p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5) Clicar em “Criar”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0200" y="2497153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09650" y="6326202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0829" y="2622801"/>
            <a:ext cx="15787171" cy="7664199"/>
          </a:xfrm>
          <a:custGeom>
            <a:avLst/>
            <a:gdLst/>
            <a:ahLst/>
            <a:cxnLst/>
            <a:rect r="r" b="b" t="t" l="l"/>
            <a:pathLst>
              <a:path h="7664199" w="15787171">
                <a:moveTo>
                  <a:pt x="0" y="0"/>
                </a:moveTo>
                <a:lnTo>
                  <a:pt x="15787171" y="0"/>
                </a:lnTo>
                <a:lnTo>
                  <a:pt x="15787171" y="7664199"/>
                </a:lnTo>
                <a:lnTo>
                  <a:pt x="0" y="7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76200" cap="sq">
            <a:solidFill>
              <a:srgbClr val="32407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227393" y="3138213"/>
            <a:ext cx="1749182" cy="616587"/>
          </a:xfrm>
          <a:custGeom>
            <a:avLst/>
            <a:gdLst/>
            <a:ahLst/>
            <a:cxnLst/>
            <a:rect r="r" b="b" t="t" l="l"/>
            <a:pathLst>
              <a:path h="616587" w="1749182">
                <a:moveTo>
                  <a:pt x="0" y="0"/>
                </a:moveTo>
                <a:lnTo>
                  <a:pt x="1749182" y="0"/>
                </a:lnTo>
                <a:lnTo>
                  <a:pt x="1749182" y="616587"/>
                </a:lnTo>
                <a:lnTo>
                  <a:pt x="0" y="616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81916">
            <a:off x="9896773" y="2994207"/>
            <a:ext cx="2087566" cy="1088681"/>
          </a:xfrm>
          <a:custGeom>
            <a:avLst/>
            <a:gdLst/>
            <a:ahLst/>
            <a:cxnLst/>
            <a:rect r="r" b="b" t="t" l="l"/>
            <a:pathLst>
              <a:path h="1088681" w="2087566">
                <a:moveTo>
                  <a:pt x="2087565" y="0"/>
                </a:moveTo>
                <a:lnTo>
                  <a:pt x="0" y="0"/>
                </a:lnTo>
                <a:lnTo>
                  <a:pt x="0" y="1088681"/>
                </a:lnTo>
                <a:lnTo>
                  <a:pt x="2087565" y="1088681"/>
                </a:lnTo>
                <a:lnTo>
                  <a:pt x="208756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25420" y="3853434"/>
            <a:ext cx="1042051" cy="101600"/>
          </a:xfrm>
          <a:custGeom>
            <a:avLst/>
            <a:gdLst/>
            <a:ahLst/>
            <a:cxnLst/>
            <a:rect r="r" b="b" t="t" l="l"/>
            <a:pathLst>
              <a:path h="101600" w="1042051">
                <a:moveTo>
                  <a:pt x="0" y="0"/>
                </a:moveTo>
                <a:lnTo>
                  <a:pt x="1042051" y="0"/>
                </a:lnTo>
                <a:lnTo>
                  <a:pt x="1042051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25420" y="4513834"/>
            <a:ext cx="1042051" cy="101600"/>
          </a:xfrm>
          <a:custGeom>
            <a:avLst/>
            <a:gdLst/>
            <a:ahLst/>
            <a:cxnLst/>
            <a:rect r="r" b="b" t="t" l="l"/>
            <a:pathLst>
              <a:path h="101600" w="1042051">
                <a:moveTo>
                  <a:pt x="0" y="0"/>
                </a:moveTo>
                <a:lnTo>
                  <a:pt x="1042051" y="0"/>
                </a:lnTo>
                <a:lnTo>
                  <a:pt x="1042051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25420" y="5177409"/>
            <a:ext cx="1042051" cy="101600"/>
          </a:xfrm>
          <a:custGeom>
            <a:avLst/>
            <a:gdLst/>
            <a:ahLst/>
            <a:cxnLst/>
            <a:rect r="r" b="b" t="t" l="l"/>
            <a:pathLst>
              <a:path h="101600" w="1042051">
                <a:moveTo>
                  <a:pt x="0" y="0"/>
                </a:moveTo>
                <a:lnTo>
                  <a:pt x="1042051" y="0"/>
                </a:lnTo>
                <a:lnTo>
                  <a:pt x="1042051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118967"/>
            <a:ext cx="15734081" cy="49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6. Clique em “Enviar Job”, preencha os 3 primeiros campos e clique em Criar no fim da página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2996" y="1404089"/>
            <a:ext cx="19978706" cy="9149045"/>
            <a:chOff x="0" y="0"/>
            <a:chExt cx="5261881" cy="2409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1881" cy="2409625"/>
            </a:xfrm>
            <a:custGeom>
              <a:avLst/>
              <a:gdLst/>
              <a:ahLst/>
              <a:cxnLst/>
              <a:rect r="r" b="b" t="t" l="l"/>
              <a:pathLst>
                <a:path h="2409625" w="5261881">
                  <a:moveTo>
                    <a:pt x="0" y="0"/>
                  </a:moveTo>
                  <a:lnTo>
                    <a:pt x="5261881" y="0"/>
                  </a:lnTo>
                  <a:lnTo>
                    <a:pt x="5261881" y="2409625"/>
                  </a:lnTo>
                  <a:lnTo>
                    <a:pt x="0" y="24096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1589" y="1594589"/>
            <a:ext cx="17484821" cy="8488358"/>
          </a:xfrm>
          <a:custGeom>
            <a:avLst/>
            <a:gdLst/>
            <a:ahLst/>
            <a:cxnLst/>
            <a:rect r="r" b="b" t="t" l="l"/>
            <a:pathLst>
              <a:path h="8488358" w="17484821">
                <a:moveTo>
                  <a:pt x="0" y="0"/>
                </a:moveTo>
                <a:lnTo>
                  <a:pt x="17484822" y="0"/>
                </a:lnTo>
                <a:lnTo>
                  <a:pt x="17484822" y="8488358"/>
                </a:lnTo>
                <a:lnTo>
                  <a:pt x="0" y="848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76200" cap="sq">
            <a:solidFill>
              <a:srgbClr val="9DC5D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281825" y="463159"/>
            <a:ext cx="11621366" cy="71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1"/>
              </a:lnSpc>
              <a:spcBef>
                <a:spcPct val="0"/>
              </a:spcBef>
            </a:pPr>
            <a:r>
              <a:rPr lang="en-US" sz="4157">
                <a:solidFill>
                  <a:srgbClr val="18212F"/>
                </a:solidFill>
                <a:latin typeface="Cerebri Bold"/>
              </a:rPr>
              <a:t>Job processado pelo Dataproc: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2996" y="1404089"/>
            <a:ext cx="19978706" cy="9149045"/>
            <a:chOff x="0" y="0"/>
            <a:chExt cx="5261881" cy="24096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61881" cy="2409625"/>
            </a:xfrm>
            <a:custGeom>
              <a:avLst/>
              <a:gdLst/>
              <a:ahLst/>
              <a:cxnLst/>
              <a:rect r="r" b="b" t="t" l="l"/>
              <a:pathLst>
                <a:path h="2409625" w="5261881">
                  <a:moveTo>
                    <a:pt x="0" y="0"/>
                  </a:moveTo>
                  <a:lnTo>
                    <a:pt x="5261881" y="0"/>
                  </a:lnTo>
                  <a:lnTo>
                    <a:pt x="5261881" y="2409625"/>
                  </a:lnTo>
                  <a:lnTo>
                    <a:pt x="0" y="240962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0383" y="1656651"/>
            <a:ext cx="17227233" cy="8363306"/>
          </a:xfrm>
          <a:custGeom>
            <a:avLst/>
            <a:gdLst/>
            <a:ahLst/>
            <a:cxnLst/>
            <a:rect r="r" b="b" t="t" l="l"/>
            <a:pathLst>
              <a:path h="8363306" w="17227233">
                <a:moveTo>
                  <a:pt x="0" y="0"/>
                </a:moveTo>
                <a:lnTo>
                  <a:pt x="17227234" y="0"/>
                </a:lnTo>
                <a:lnTo>
                  <a:pt x="17227234" y="8363307"/>
                </a:lnTo>
                <a:lnTo>
                  <a:pt x="0" y="8363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76200" cap="sq">
            <a:solidFill>
              <a:srgbClr val="9DC5D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281825" y="463159"/>
            <a:ext cx="11621366" cy="713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1"/>
              </a:lnSpc>
              <a:spcBef>
                <a:spcPct val="0"/>
              </a:spcBef>
            </a:pPr>
            <a:r>
              <a:rPr lang="en-US" sz="4157">
                <a:solidFill>
                  <a:srgbClr val="18212F"/>
                </a:solidFill>
                <a:latin typeface="Cerebri Bold"/>
              </a:rPr>
              <a:t>Verificando o arquivo criado no bucket: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526724" y="6742135"/>
            <a:ext cx="2409608" cy="849387"/>
          </a:xfrm>
          <a:custGeom>
            <a:avLst/>
            <a:gdLst/>
            <a:ahLst/>
            <a:cxnLst/>
            <a:rect r="r" b="b" t="t" l="l"/>
            <a:pathLst>
              <a:path h="849387" w="2409608">
                <a:moveTo>
                  <a:pt x="0" y="0"/>
                </a:moveTo>
                <a:lnTo>
                  <a:pt x="2409608" y="0"/>
                </a:lnTo>
                <a:lnTo>
                  <a:pt x="2409608" y="849386"/>
                </a:lnTo>
                <a:lnTo>
                  <a:pt x="0" y="849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1825" y="463159"/>
            <a:ext cx="11621366" cy="1446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1"/>
              </a:lnSpc>
              <a:spcBef>
                <a:spcPct val="0"/>
              </a:spcBef>
            </a:pPr>
            <a:r>
              <a:rPr lang="en-US" sz="4157">
                <a:solidFill>
                  <a:srgbClr val="18212F"/>
                </a:solidFill>
                <a:latin typeface="Cerebri Bold"/>
              </a:rPr>
              <a:t>Verificando o conteúdo do arquivo gravado, com a contagem das palavras: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238250" y="5143500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53977" y="5143500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46204" y="5143500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8" y="0"/>
                </a:lnTo>
                <a:lnTo>
                  <a:pt x="8592228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5244" y="3560719"/>
            <a:ext cx="17861741" cy="3123065"/>
          </a:xfrm>
          <a:custGeom>
            <a:avLst/>
            <a:gdLst/>
            <a:ahLst/>
            <a:cxnLst/>
            <a:rect r="r" b="b" t="t" l="l"/>
            <a:pathLst>
              <a:path h="3123065" w="17861741">
                <a:moveTo>
                  <a:pt x="0" y="0"/>
                </a:moveTo>
                <a:lnTo>
                  <a:pt x="17861741" y="0"/>
                </a:lnTo>
                <a:lnTo>
                  <a:pt x="17861741" y="3123064"/>
                </a:lnTo>
                <a:lnTo>
                  <a:pt x="0" y="3123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92" r="-99999" b="-212618"/>
            </a:stretch>
          </a:blipFill>
          <a:ln w="76200" cap="sq">
            <a:solidFill>
              <a:srgbClr val="FFFFFF"/>
            </a:solidFill>
            <a:prstDash val="solid"/>
            <a:miter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585524" y="4598435"/>
            <a:ext cx="6702476" cy="129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08"/>
              </a:lnSpc>
            </a:pPr>
            <a:r>
              <a:rPr lang="en-US" sz="9806">
                <a:solidFill>
                  <a:srgbClr val="FFFFFF"/>
                </a:solidFill>
                <a:latin typeface="Cerebri Bold"/>
              </a:rPr>
              <a:t>obrigada!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05676" y="8483379"/>
            <a:ext cx="284753" cy="284753"/>
          </a:xfrm>
          <a:custGeom>
            <a:avLst/>
            <a:gdLst/>
            <a:ahLst/>
            <a:cxnLst/>
            <a:rect r="r" b="b" t="t" l="l"/>
            <a:pathLst>
              <a:path h="284753" w="284753">
                <a:moveTo>
                  <a:pt x="0" y="0"/>
                </a:moveTo>
                <a:lnTo>
                  <a:pt x="284753" y="0"/>
                </a:lnTo>
                <a:lnTo>
                  <a:pt x="284753" y="284753"/>
                </a:lnTo>
                <a:lnTo>
                  <a:pt x="0" y="284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36863" y="8483379"/>
            <a:ext cx="284753" cy="284753"/>
          </a:xfrm>
          <a:custGeom>
            <a:avLst/>
            <a:gdLst/>
            <a:ahLst/>
            <a:cxnLst/>
            <a:rect r="r" b="b" t="t" l="l"/>
            <a:pathLst>
              <a:path h="284753" w="284753">
                <a:moveTo>
                  <a:pt x="0" y="0"/>
                </a:moveTo>
                <a:lnTo>
                  <a:pt x="284753" y="0"/>
                </a:lnTo>
                <a:lnTo>
                  <a:pt x="284753" y="284753"/>
                </a:lnTo>
                <a:lnTo>
                  <a:pt x="0" y="284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6402" y="5265229"/>
            <a:ext cx="6206333" cy="7650333"/>
          </a:xfrm>
          <a:custGeom>
            <a:avLst/>
            <a:gdLst/>
            <a:ahLst/>
            <a:cxnLst/>
            <a:rect r="r" b="b" t="t" l="l"/>
            <a:pathLst>
              <a:path h="7650333" w="6206333">
                <a:moveTo>
                  <a:pt x="0" y="0"/>
                </a:moveTo>
                <a:lnTo>
                  <a:pt x="6206333" y="0"/>
                </a:lnTo>
                <a:lnTo>
                  <a:pt x="6206333" y="7650334"/>
                </a:lnTo>
                <a:lnTo>
                  <a:pt x="0" y="765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92924" y="3554601"/>
            <a:ext cx="4440912" cy="4311467"/>
            <a:chOff x="0" y="0"/>
            <a:chExt cx="867643" cy="8423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7643" cy="842353"/>
            </a:xfrm>
            <a:custGeom>
              <a:avLst/>
              <a:gdLst/>
              <a:ahLst/>
              <a:cxnLst/>
              <a:rect r="r" b="b" t="t" l="l"/>
              <a:pathLst>
                <a:path h="842353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842353"/>
                  </a:lnTo>
                  <a:lnTo>
                    <a:pt x="0" y="842353"/>
                  </a:lnTo>
                  <a:close/>
                </a:path>
              </a:pathLst>
            </a:custGeom>
            <a:solidFill>
              <a:srgbClr val="E9714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81988" y="3554601"/>
            <a:ext cx="4440912" cy="3862986"/>
            <a:chOff x="0" y="0"/>
            <a:chExt cx="867643" cy="7547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7643" cy="754731"/>
            </a:xfrm>
            <a:custGeom>
              <a:avLst/>
              <a:gdLst/>
              <a:ahLst/>
              <a:cxnLst/>
              <a:rect r="r" b="b" t="t" l="l"/>
              <a:pathLst>
                <a:path h="754731" w="867643">
                  <a:moveTo>
                    <a:pt x="0" y="0"/>
                  </a:moveTo>
                  <a:lnTo>
                    <a:pt x="867643" y="0"/>
                  </a:lnTo>
                  <a:lnTo>
                    <a:pt x="867643" y="754731"/>
                  </a:lnTo>
                  <a:lnTo>
                    <a:pt x="0" y="754731"/>
                  </a:lnTo>
                  <a:close/>
                </a:path>
              </a:pathLst>
            </a:custGeom>
            <a:solidFill>
              <a:srgbClr val="927F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21242" y="3974411"/>
            <a:ext cx="283871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Criar um cluster e executar um job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75163" y="3589620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64227" y="3589620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4.</a:t>
            </a:r>
          </a:p>
        </p:txBody>
      </p:sp>
      <p:sp>
        <p:nvSpPr>
          <p:cNvPr name="AutoShape 12" id="12"/>
          <p:cNvSpPr/>
          <p:nvPr/>
        </p:nvSpPr>
        <p:spPr>
          <a:xfrm>
            <a:off x="762596" y="5462281"/>
            <a:ext cx="4870755" cy="0"/>
          </a:xfrm>
          <a:prstGeom prst="line">
            <a:avLst/>
          </a:prstGeom>
          <a:ln cap="flat" w="47625">
            <a:solidFill>
              <a:srgbClr val="B24E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750487" y="6606636"/>
            <a:ext cx="4870755" cy="0"/>
          </a:xfrm>
          <a:prstGeom prst="line">
            <a:avLst/>
          </a:prstGeom>
          <a:ln cap="flat" w="47625">
            <a:solidFill>
              <a:srgbClr val="5A42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622115" y="2323194"/>
            <a:ext cx="283871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 Configurar uma conta de serviço.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09926" y="2323194"/>
            <a:ext cx="3632809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Criar um script p/ contagem de palavras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32178" y="3974411"/>
            <a:ext cx="283871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32E54"/>
                </a:solidFill>
                <a:latin typeface="Cerebri Bold"/>
              </a:rPr>
              <a:t>criar um bucket e incluir um arquivo teste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5100" y="1938403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1.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52911" y="1938403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3.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2115" y="3516501"/>
            <a:ext cx="2838712" cy="93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Place the body copy here. This includes the texts that will support your headline.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09926" y="3583669"/>
            <a:ext cx="2838712" cy="219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criar um script, que deve ler o arquivo que esta no bucket no item 2, criar uma contagem de palavras e salvar o resultado em novo arquivo e realizar o update em um bucket.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32178" y="5672234"/>
            <a:ext cx="2838712" cy="1878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Usando o script work_bucket.py de exemplo, criar um bucket e incluir um arquivo teste no bucket que deverá ser lido depois pelo script do data proc.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621242" y="5167718"/>
            <a:ext cx="2838712" cy="93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criar um cluster data proc.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232E54"/>
                </a:solidFill>
                <a:latin typeface="Glacial Indifference"/>
              </a:rPr>
              <a:t>e executar um job data proc com o arquivo do item 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2525" y="8528128"/>
            <a:ext cx="9722291" cy="1317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8"/>
              </a:lnSpc>
            </a:pPr>
            <a:r>
              <a:rPr lang="en-US" sz="7756">
                <a:solidFill>
                  <a:srgbClr val="324070"/>
                </a:solidFill>
                <a:latin typeface="Cerebri Bold"/>
              </a:rPr>
              <a:t>Passos do projeto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7529" y="5231565"/>
            <a:ext cx="9220200" cy="4600286"/>
            <a:chOff x="0" y="0"/>
            <a:chExt cx="2428365" cy="1211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8365" cy="1211598"/>
            </a:xfrm>
            <a:custGeom>
              <a:avLst/>
              <a:gdLst/>
              <a:ahLst/>
              <a:cxnLst/>
              <a:rect r="r" b="b" t="t" l="l"/>
              <a:pathLst>
                <a:path h="1211598" w="2428365">
                  <a:moveTo>
                    <a:pt x="0" y="0"/>
                  </a:moveTo>
                  <a:lnTo>
                    <a:pt x="2428365" y="0"/>
                  </a:lnTo>
                  <a:lnTo>
                    <a:pt x="2428365" y="1211598"/>
                  </a:lnTo>
                  <a:lnTo>
                    <a:pt x="0" y="12115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erebri Bold"/>
                </a:rPr>
                <a:t>             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6148990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5"/>
                </a:lnTo>
                <a:lnTo>
                  <a:pt x="0" y="5864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Cerebri Bold"/>
                </a:rPr>
                <a:t>            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9342297" y="474199"/>
            <a:ext cx="8747407" cy="4757366"/>
          </a:xfrm>
          <a:custGeom>
            <a:avLst/>
            <a:gdLst/>
            <a:ahLst/>
            <a:cxnLst/>
            <a:rect r="r" b="b" t="t" l="l"/>
            <a:pathLst>
              <a:path h="4757366" w="8747407">
                <a:moveTo>
                  <a:pt x="0" y="0"/>
                </a:moveTo>
                <a:lnTo>
                  <a:pt x="8747406" y="0"/>
                </a:lnTo>
                <a:lnTo>
                  <a:pt x="8747406" y="4757366"/>
                </a:lnTo>
                <a:lnTo>
                  <a:pt x="0" y="4757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401" r="-59633" b="-35093"/>
            </a:stretch>
          </a:blipFill>
          <a:ln w="76200" cap="sq">
            <a:solidFill>
              <a:srgbClr val="9DC5D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407851" y="2304363"/>
            <a:ext cx="1426434" cy="502818"/>
          </a:xfrm>
          <a:custGeom>
            <a:avLst/>
            <a:gdLst/>
            <a:ahLst/>
            <a:cxnLst/>
            <a:rect r="r" b="b" t="t" l="l"/>
            <a:pathLst>
              <a:path h="502818" w="1426434">
                <a:moveTo>
                  <a:pt x="0" y="0"/>
                </a:moveTo>
                <a:lnTo>
                  <a:pt x="1426434" y="0"/>
                </a:lnTo>
                <a:lnTo>
                  <a:pt x="1426434" y="502818"/>
                </a:lnTo>
                <a:lnTo>
                  <a:pt x="0" y="5028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232368" y="1099042"/>
            <a:ext cx="1588423" cy="559919"/>
          </a:xfrm>
          <a:custGeom>
            <a:avLst/>
            <a:gdLst/>
            <a:ahLst/>
            <a:cxnLst/>
            <a:rect r="r" b="b" t="t" l="l"/>
            <a:pathLst>
              <a:path h="559919" w="1588423">
                <a:moveTo>
                  <a:pt x="0" y="0"/>
                </a:moveTo>
                <a:lnTo>
                  <a:pt x="1588423" y="0"/>
                </a:lnTo>
                <a:lnTo>
                  <a:pt x="1588423" y="559919"/>
                </a:lnTo>
                <a:lnTo>
                  <a:pt x="0" y="5599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81546" y="2660277"/>
            <a:ext cx="1196552" cy="421785"/>
          </a:xfrm>
          <a:custGeom>
            <a:avLst/>
            <a:gdLst/>
            <a:ahLst/>
            <a:cxnLst/>
            <a:rect r="r" b="b" t="t" l="l"/>
            <a:pathLst>
              <a:path h="421785" w="1196552">
                <a:moveTo>
                  <a:pt x="0" y="0"/>
                </a:moveTo>
                <a:lnTo>
                  <a:pt x="1196552" y="0"/>
                </a:lnTo>
                <a:lnTo>
                  <a:pt x="1196552" y="421784"/>
                </a:lnTo>
                <a:lnTo>
                  <a:pt x="0" y="421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4462656">
            <a:off x="11762346" y="1066572"/>
            <a:ext cx="762275" cy="2391452"/>
          </a:xfrm>
          <a:custGeom>
            <a:avLst/>
            <a:gdLst/>
            <a:ahLst/>
            <a:cxnLst/>
            <a:rect r="r" b="b" t="t" l="l"/>
            <a:pathLst>
              <a:path h="2391452" w="762275">
                <a:moveTo>
                  <a:pt x="0" y="2391452"/>
                </a:moveTo>
                <a:lnTo>
                  <a:pt x="762275" y="2391452"/>
                </a:lnTo>
                <a:lnTo>
                  <a:pt x="762275" y="0"/>
                </a:lnTo>
                <a:lnTo>
                  <a:pt x="0" y="0"/>
                </a:lnTo>
                <a:lnTo>
                  <a:pt x="0" y="239145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5953453">
            <a:off x="14313144" y="1852014"/>
            <a:ext cx="1015295" cy="529484"/>
          </a:xfrm>
          <a:custGeom>
            <a:avLst/>
            <a:gdLst/>
            <a:ahLst/>
            <a:cxnLst/>
            <a:rect r="r" b="b" t="t" l="l"/>
            <a:pathLst>
              <a:path h="529484" w="1015295">
                <a:moveTo>
                  <a:pt x="1015295" y="0"/>
                </a:moveTo>
                <a:lnTo>
                  <a:pt x="0" y="0"/>
                </a:lnTo>
                <a:lnTo>
                  <a:pt x="0" y="529484"/>
                </a:lnTo>
                <a:lnTo>
                  <a:pt x="1015295" y="529484"/>
                </a:lnTo>
                <a:lnTo>
                  <a:pt x="101529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313729" y="5322489"/>
            <a:ext cx="6829755" cy="4424788"/>
          </a:xfrm>
          <a:custGeom>
            <a:avLst/>
            <a:gdLst/>
            <a:ahLst/>
            <a:cxnLst/>
            <a:rect r="r" b="b" t="t" l="l"/>
            <a:pathLst>
              <a:path h="4424788" w="6829755">
                <a:moveTo>
                  <a:pt x="0" y="0"/>
                </a:moveTo>
                <a:lnTo>
                  <a:pt x="6829755" y="0"/>
                </a:lnTo>
                <a:lnTo>
                  <a:pt x="6829755" y="4424788"/>
                </a:lnTo>
                <a:lnTo>
                  <a:pt x="0" y="44247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7" t="-28367" r="-71222" b="0"/>
            </a:stretch>
          </a:blipFill>
          <a:ln w="76200" cap="sq">
            <a:solidFill>
              <a:srgbClr val="9DC5D0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671154" y="7624583"/>
            <a:ext cx="1304665" cy="459895"/>
          </a:xfrm>
          <a:custGeom>
            <a:avLst/>
            <a:gdLst/>
            <a:ahLst/>
            <a:cxnLst/>
            <a:rect r="r" b="b" t="t" l="l"/>
            <a:pathLst>
              <a:path h="459895" w="1304665">
                <a:moveTo>
                  <a:pt x="0" y="0"/>
                </a:moveTo>
                <a:lnTo>
                  <a:pt x="1304666" y="0"/>
                </a:lnTo>
                <a:lnTo>
                  <a:pt x="1304666" y="459895"/>
                </a:lnTo>
                <a:lnTo>
                  <a:pt x="0" y="459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98370" y="5322489"/>
            <a:ext cx="5691333" cy="4424788"/>
          </a:xfrm>
          <a:custGeom>
            <a:avLst/>
            <a:gdLst/>
            <a:ahLst/>
            <a:cxnLst/>
            <a:rect r="r" b="b" t="t" l="l"/>
            <a:pathLst>
              <a:path h="4424788" w="5691333">
                <a:moveTo>
                  <a:pt x="0" y="0"/>
                </a:moveTo>
                <a:lnTo>
                  <a:pt x="5691333" y="0"/>
                </a:lnTo>
                <a:lnTo>
                  <a:pt x="5691333" y="4424788"/>
                </a:lnTo>
                <a:lnTo>
                  <a:pt x="0" y="4424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76200" cap="sq">
            <a:solidFill>
              <a:srgbClr val="9DC5D0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925937" y="2310159"/>
            <a:ext cx="7292060" cy="71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1) No Painel do GCP, acesse “API e Serviços”.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2) Em seguida, acesse “Credenciais”, e clique em “+ CRIAR CREDENCIAIS” e em seguida escolha “Conta de Serviço” no menu que abrir.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3) Preenchas com as informações (nome e descrição) e clique em “Criar e Continuar”.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4) Conceda o acesso 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“administrador de ações”, ou 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os papéis (roles) necessários 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somente para as funções 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do projeto.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5) Para este projeto não é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necessário preencher o 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passo 3 desta tela. Clique</a:t>
            </a:r>
          </a:p>
          <a:p>
            <a:pPr>
              <a:lnSpc>
                <a:spcPts val="3784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em “Concluir”.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0520" y="1425171"/>
            <a:ext cx="8115300" cy="67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1"/>
              </a:lnSpc>
            </a:pPr>
            <a:r>
              <a:rPr lang="en-US" sz="3957">
                <a:solidFill>
                  <a:srgbClr val="18212F"/>
                </a:solidFill>
                <a:latin typeface="Cerebri Bold"/>
              </a:rPr>
              <a:t>Configurar uma conta de serviço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766969" y="6814074"/>
            <a:ext cx="1898062" cy="669067"/>
          </a:xfrm>
          <a:custGeom>
            <a:avLst/>
            <a:gdLst/>
            <a:ahLst/>
            <a:cxnLst/>
            <a:rect r="r" b="b" t="t" l="l"/>
            <a:pathLst>
              <a:path h="669067" w="1898062">
                <a:moveTo>
                  <a:pt x="0" y="0"/>
                </a:moveTo>
                <a:lnTo>
                  <a:pt x="1898062" y="0"/>
                </a:lnTo>
                <a:lnTo>
                  <a:pt x="1898062" y="669067"/>
                </a:lnTo>
                <a:lnTo>
                  <a:pt x="0" y="66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629213" y="8183383"/>
            <a:ext cx="1304665" cy="459895"/>
          </a:xfrm>
          <a:custGeom>
            <a:avLst/>
            <a:gdLst/>
            <a:ahLst/>
            <a:cxnLst/>
            <a:rect r="r" b="b" t="t" l="l"/>
            <a:pathLst>
              <a:path h="459895" w="1304665">
                <a:moveTo>
                  <a:pt x="0" y="0"/>
                </a:moveTo>
                <a:lnTo>
                  <a:pt x="1304665" y="0"/>
                </a:lnTo>
                <a:lnTo>
                  <a:pt x="1304665" y="459895"/>
                </a:lnTo>
                <a:lnTo>
                  <a:pt x="0" y="459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311713" y="9287382"/>
            <a:ext cx="1304665" cy="459895"/>
          </a:xfrm>
          <a:custGeom>
            <a:avLst/>
            <a:gdLst/>
            <a:ahLst/>
            <a:cxnLst/>
            <a:rect r="r" b="b" t="t" l="l"/>
            <a:pathLst>
              <a:path h="459895" w="1304665">
                <a:moveTo>
                  <a:pt x="0" y="0"/>
                </a:moveTo>
                <a:lnTo>
                  <a:pt x="1304665" y="0"/>
                </a:lnTo>
                <a:lnTo>
                  <a:pt x="1304665" y="459895"/>
                </a:lnTo>
                <a:lnTo>
                  <a:pt x="0" y="4598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5953453">
            <a:off x="13372174" y="8709067"/>
            <a:ext cx="1015295" cy="529484"/>
          </a:xfrm>
          <a:custGeom>
            <a:avLst/>
            <a:gdLst/>
            <a:ahLst/>
            <a:cxnLst/>
            <a:rect r="r" b="b" t="t" l="l"/>
            <a:pathLst>
              <a:path h="529484" w="1015295">
                <a:moveTo>
                  <a:pt x="1015295" y="0"/>
                </a:moveTo>
                <a:lnTo>
                  <a:pt x="0" y="0"/>
                </a:lnTo>
                <a:lnTo>
                  <a:pt x="0" y="529484"/>
                </a:lnTo>
                <a:lnTo>
                  <a:pt x="1015295" y="529484"/>
                </a:lnTo>
                <a:lnTo>
                  <a:pt x="101529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6325226">
            <a:off x="13714868" y="7589789"/>
            <a:ext cx="1015295" cy="529484"/>
          </a:xfrm>
          <a:custGeom>
            <a:avLst/>
            <a:gdLst/>
            <a:ahLst/>
            <a:cxnLst/>
            <a:rect r="r" b="b" t="t" l="l"/>
            <a:pathLst>
              <a:path h="529484" w="1015295">
                <a:moveTo>
                  <a:pt x="1015294" y="0"/>
                </a:moveTo>
                <a:lnTo>
                  <a:pt x="0" y="0"/>
                </a:lnTo>
                <a:lnTo>
                  <a:pt x="0" y="529484"/>
                </a:lnTo>
                <a:lnTo>
                  <a:pt x="1015294" y="529484"/>
                </a:lnTo>
                <a:lnTo>
                  <a:pt x="101529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60520" y="129771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1.</a:t>
            </a:r>
          </a:p>
        </p:txBody>
      </p:sp>
      <p:sp>
        <p:nvSpPr>
          <p:cNvPr name="AutoShape 26" id="26"/>
          <p:cNvSpPr/>
          <p:nvPr/>
        </p:nvSpPr>
        <p:spPr>
          <a:xfrm>
            <a:off x="-2853220" y="1420408"/>
            <a:ext cx="4870755" cy="0"/>
          </a:xfrm>
          <a:prstGeom prst="line">
            <a:avLst/>
          </a:prstGeom>
          <a:ln cap="flat" w="47625">
            <a:solidFill>
              <a:srgbClr val="B24E2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6250" y="658301"/>
            <a:ext cx="12158436" cy="1394027"/>
          </a:xfrm>
          <a:custGeom>
            <a:avLst/>
            <a:gdLst/>
            <a:ahLst/>
            <a:cxnLst/>
            <a:rect r="r" b="b" t="t" l="l"/>
            <a:pathLst>
              <a:path h="1394027" w="12158436">
                <a:moveTo>
                  <a:pt x="0" y="0"/>
                </a:moveTo>
                <a:lnTo>
                  <a:pt x="12158436" y="0"/>
                </a:lnTo>
                <a:lnTo>
                  <a:pt x="12158436" y="1394027"/>
                </a:lnTo>
                <a:lnTo>
                  <a:pt x="0" y="1394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875" t="-351207" r="0" b="-52132"/>
            </a:stretch>
          </a:blipFill>
          <a:ln w="76200" cap="sq">
            <a:solidFill>
              <a:srgbClr val="32407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26250" y="2843668"/>
            <a:ext cx="8844741" cy="4893117"/>
          </a:xfrm>
          <a:custGeom>
            <a:avLst/>
            <a:gdLst/>
            <a:ahLst/>
            <a:cxnLst/>
            <a:rect r="r" b="b" t="t" l="l"/>
            <a:pathLst>
              <a:path h="4893117" w="8844741">
                <a:moveTo>
                  <a:pt x="0" y="0"/>
                </a:moveTo>
                <a:lnTo>
                  <a:pt x="8844741" y="0"/>
                </a:lnTo>
                <a:lnTo>
                  <a:pt x="8844741" y="4893117"/>
                </a:lnTo>
                <a:lnTo>
                  <a:pt x="0" y="4893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84" r="-64805" b="-33937"/>
            </a:stretch>
          </a:blipFill>
          <a:ln w="76200" cap="sq">
            <a:solidFill>
              <a:srgbClr val="32407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40979" y="2843668"/>
            <a:ext cx="6818321" cy="4893117"/>
          </a:xfrm>
          <a:custGeom>
            <a:avLst/>
            <a:gdLst/>
            <a:ahLst/>
            <a:cxnLst/>
            <a:rect r="r" b="b" t="t" l="l"/>
            <a:pathLst>
              <a:path h="4893117" w="6818321">
                <a:moveTo>
                  <a:pt x="0" y="0"/>
                </a:moveTo>
                <a:lnTo>
                  <a:pt x="6818321" y="0"/>
                </a:lnTo>
                <a:lnTo>
                  <a:pt x="6818321" y="4893117"/>
                </a:lnTo>
                <a:lnTo>
                  <a:pt x="0" y="4893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9247" t="-44220" r="-89314" b="-44220"/>
            </a:stretch>
          </a:blipFill>
          <a:ln w="76200" cap="sq">
            <a:solidFill>
              <a:srgbClr val="32407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252728" y="7089259"/>
            <a:ext cx="1196552" cy="421785"/>
          </a:xfrm>
          <a:custGeom>
            <a:avLst/>
            <a:gdLst/>
            <a:ahLst/>
            <a:cxnLst/>
            <a:rect r="r" b="b" t="t" l="l"/>
            <a:pathLst>
              <a:path h="421785" w="1196552">
                <a:moveTo>
                  <a:pt x="0" y="0"/>
                </a:moveTo>
                <a:lnTo>
                  <a:pt x="1196553" y="0"/>
                </a:lnTo>
                <a:lnTo>
                  <a:pt x="1196553" y="421785"/>
                </a:lnTo>
                <a:lnTo>
                  <a:pt x="0" y="421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40979" y="5176838"/>
            <a:ext cx="1919395" cy="676587"/>
          </a:xfrm>
          <a:custGeom>
            <a:avLst/>
            <a:gdLst/>
            <a:ahLst/>
            <a:cxnLst/>
            <a:rect r="r" b="b" t="t" l="l"/>
            <a:pathLst>
              <a:path h="676587" w="1919395">
                <a:moveTo>
                  <a:pt x="0" y="0"/>
                </a:moveTo>
                <a:lnTo>
                  <a:pt x="1919395" y="0"/>
                </a:lnTo>
                <a:lnTo>
                  <a:pt x="1919395" y="676587"/>
                </a:lnTo>
                <a:lnTo>
                  <a:pt x="0" y="676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23474" y="1355315"/>
            <a:ext cx="541675" cy="495386"/>
          </a:xfrm>
          <a:custGeom>
            <a:avLst/>
            <a:gdLst/>
            <a:ahLst/>
            <a:cxnLst/>
            <a:rect r="r" b="b" t="t" l="l"/>
            <a:pathLst>
              <a:path h="495386" w="541675">
                <a:moveTo>
                  <a:pt x="0" y="0"/>
                </a:moveTo>
                <a:lnTo>
                  <a:pt x="541675" y="0"/>
                </a:lnTo>
                <a:lnTo>
                  <a:pt x="541675" y="495386"/>
                </a:lnTo>
                <a:lnTo>
                  <a:pt x="0" y="495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62582" y="550317"/>
            <a:ext cx="3796718" cy="152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4) Em “Contas de Serviço”, clique em “Editar conta de serviço”.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126687"/>
            <a:ext cx="7885481" cy="100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5) Na aba “CHAVES”, clique em “Criar nova chave” </a:t>
            </a:r>
          </a:p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dentre as opções que aparecerão.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40979" y="8126687"/>
            <a:ext cx="7885481" cy="152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6) Escolha o tipo “JSON” e clique em “CRIAR”.</a:t>
            </a:r>
          </a:p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 Bold"/>
              </a:rPr>
              <a:t>Uma chave neste formato será baixada no computador.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351764" y="3717135"/>
            <a:ext cx="1324080" cy="466738"/>
          </a:xfrm>
          <a:custGeom>
            <a:avLst/>
            <a:gdLst/>
            <a:ahLst/>
            <a:cxnLst/>
            <a:rect r="r" b="b" t="t" l="l"/>
            <a:pathLst>
              <a:path h="466738" w="1324080">
                <a:moveTo>
                  <a:pt x="0" y="0"/>
                </a:moveTo>
                <a:lnTo>
                  <a:pt x="1324080" y="0"/>
                </a:lnTo>
                <a:lnTo>
                  <a:pt x="1324080" y="466738"/>
                </a:lnTo>
                <a:lnTo>
                  <a:pt x="0" y="466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46136" y="6308147"/>
            <a:ext cx="1324080" cy="466738"/>
          </a:xfrm>
          <a:custGeom>
            <a:avLst/>
            <a:gdLst/>
            <a:ahLst/>
            <a:cxnLst/>
            <a:rect r="r" b="b" t="t" l="l"/>
            <a:pathLst>
              <a:path h="466738" w="1324080">
                <a:moveTo>
                  <a:pt x="0" y="0"/>
                </a:moveTo>
                <a:lnTo>
                  <a:pt x="1324079" y="0"/>
                </a:lnTo>
                <a:lnTo>
                  <a:pt x="1324079" y="466738"/>
                </a:lnTo>
                <a:lnTo>
                  <a:pt x="0" y="466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74711" y="6727260"/>
            <a:ext cx="1218452" cy="429504"/>
          </a:xfrm>
          <a:custGeom>
            <a:avLst/>
            <a:gdLst/>
            <a:ahLst/>
            <a:cxnLst/>
            <a:rect r="r" b="b" t="t" l="l"/>
            <a:pathLst>
              <a:path h="429504" w="1218452">
                <a:moveTo>
                  <a:pt x="0" y="0"/>
                </a:moveTo>
                <a:lnTo>
                  <a:pt x="1218451" y="0"/>
                </a:lnTo>
                <a:lnTo>
                  <a:pt x="1218451" y="429504"/>
                </a:lnTo>
                <a:lnTo>
                  <a:pt x="0" y="4295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712214"/>
            <a:ext cx="1325195" cy="4311467"/>
            <a:chOff x="0" y="0"/>
            <a:chExt cx="258910" cy="8423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910" cy="842353"/>
            </a:xfrm>
            <a:custGeom>
              <a:avLst/>
              <a:gdLst/>
              <a:ahLst/>
              <a:cxnLst/>
              <a:rect r="r" b="b" t="t" l="l"/>
              <a:pathLst>
                <a:path h="842353" w="258910">
                  <a:moveTo>
                    <a:pt x="0" y="0"/>
                  </a:moveTo>
                  <a:lnTo>
                    <a:pt x="258910" y="0"/>
                  </a:lnTo>
                  <a:lnTo>
                    <a:pt x="258910" y="842353"/>
                  </a:lnTo>
                  <a:lnTo>
                    <a:pt x="0" y="842353"/>
                  </a:lnTo>
                  <a:close/>
                </a:path>
              </a:pathLst>
            </a:custGeom>
            <a:solidFill>
              <a:srgbClr val="E9714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85039" y="857588"/>
            <a:ext cx="13286341" cy="5792731"/>
          </a:xfrm>
          <a:custGeom>
            <a:avLst/>
            <a:gdLst/>
            <a:ahLst/>
            <a:cxnLst/>
            <a:rect r="r" b="b" t="t" l="l"/>
            <a:pathLst>
              <a:path h="5792731" w="13286341">
                <a:moveTo>
                  <a:pt x="0" y="0"/>
                </a:moveTo>
                <a:lnTo>
                  <a:pt x="13286341" y="0"/>
                </a:lnTo>
                <a:lnTo>
                  <a:pt x="13286341" y="5792731"/>
                </a:lnTo>
                <a:lnTo>
                  <a:pt x="0" y="5792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48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94839" y="6427340"/>
            <a:ext cx="11076541" cy="3002071"/>
          </a:xfrm>
          <a:custGeom>
            <a:avLst/>
            <a:gdLst/>
            <a:ahLst/>
            <a:cxnLst/>
            <a:rect r="r" b="b" t="t" l="l"/>
            <a:pathLst>
              <a:path h="3002071" w="11076541">
                <a:moveTo>
                  <a:pt x="0" y="0"/>
                </a:moveTo>
                <a:lnTo>
                  <a:pt x="11076541" y="0"/>
                </a:lnTo>
                <a:lnTo>
                  <a:pt x="11076541" y="3002072"/>
                </a:lnTo>
                <a:lnTo>
                  <a:pt x="0" y="30020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50" t="-46323" r="0" b="-6853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6875153"/>
            <a:ext cx="5425160" cy="2554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2"/>
              </a:lnSpc>
            </a:pPr>
            <a:r>
              <a:rPr lang="en-US" sz="2703">
                <a:solidFill>
                  <a:srgbClr val="232E54"/>
                </a:solidFill>
                <a:latin typeface="Glacial Indifference"/>
              </a:rPr>
              <a:t>Usando o script work_bucket.py de exemplo, foi criado um bucket e incluído um arquivo “teste” no bucket que deverá ser lido depois pelo script do data proc.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13528"/>
            <a:ext cx="3742616" cy="291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1"/>
              </a:lnSpc>
            </a:pPr>
            <a:r>
              <a:rPr lang="en-US" sz="4157">
                <a:solidFill>
                  <a:srgbClr val="18212F"/>
                </a:solidFill>
                <a:latin typeface="Cerebri Bold"/>
              </a:rPr>
              <a:t>Criar um bucket e incluir um arquivo teste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6880" y="2114143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2.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638" y="2403208"/>
            <a:ext cx="19007155" cy="8215595"/>
            <a:chOff x="0" y="0"/>
            <a:chExt cx="5006000" cy="21637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6000" cy="2163778"/>
            </a:xfrm>
            <a:custGeom>
              <a:avLst/>
              <a:gdLst/>
              <a:ahLst/>
              <a:cxnLst/>
              <a:rect r="r" b="b" t="t" l="l"/>
              <a:pathLst>
                <a:path h="2163778" w="5006000">
                  <a:moveTo>
                    <a:pt x="0" y="0"/>
                  </a:moveTo>
                  <a:lnTo>
                    <a:pt x="5006000" y="0"/>
                  </a:lnTo>
                  <a:lnTo>
                    <a:pt x="5006000" y="2163778"/>
                  </a:lnTo>
                  <a:lnTo>
                    <a:pt x="0" y="21637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2640" y="2683508"/>
            <a:ext cx="16230600" cy="7097409"/>
          </a:xfrm>
          <a:custGeom>
            <a:avLst/>
            <a:gdLst/>
            <a:ahLst/>
            <a:cxnLst/>
            <a:rect r="r" b="b" t="t" l="l"/>
            <a:pathLst>
              <a:path h="7097409" w="16230600">
                <a:moveTo>
                  <a:pt x="0" y="0"/>
                </a:moveTo>
                <a:lnTo>
                  <a:pt x="16230600" y="0"/>
                </a:lnTo>
                <a:lnTo>
                  <a:pt x="16230600" y="7097409"/>
                </a:lnTo>
                <a:lnTo>
                  <a:pt x="0" y="7097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503" r="0" b="0"/>
            </a:stretch>
          </a:blipFill>
          <a:ln w="76200" cap="sq">
            <a:solidFill>
              <a:srgbClr val="9DC5D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182865" y="685091"/>
            <a:ext cx="15922270" cy="144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21"/>
              </a:lnSpc>
            </a:pPr>
            <a:r>
              <a:rPr lang="en-US" sz="4157">
                <a:solidFill>
                  <a:srgbClr val="18212F"/>
                </a:solidFill>
                <a:latin typeface="Cerebri Bold"/>
              </a:rPr>
              <a:t>Conferindo no console a criação do bucket criado, com o arquivo “teste” inserido: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909983" y="7475300"/>
            <a:ext cx="1919395" cy="676587"/>
          </a:xfrm>
          <a:custGeom>
            <a:avLst/>
            <a:gdLst/>
            <a:ahLst/>
            <a:cxnLst/>
            <a:rect r="r" b="b" t="t" l="l"/>
            <a:pathLst>
              <a:path h="676587" w="1919395">
                <a:moveTo>
                  <a:pt x="0" y="0"/>
                </a:moveTo>
                <a:lnTo>
                  <a:pt x="1919395" y="0"/>
                </a:lnTo>
                <a:lnTo>
                  <a:pt x="1919395" y="676587"/>
                </a:lnTo>
                <a:lnTo>
                  <a:pt x="0" y="67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09983" y="3792392"/>
            <a:ext cx="2333018" cy="822389"/>
          </a:xfrm>
          <a:custGeom>
            <a:avLst/>
            <a:gdLst/>
            <a:ahLst/>
            <a:cxnLst/>
            <a:rect r="r" b="b" t="t" l="l"/>
            <a:pathLst>
              <a:path h="822389" w="2333018">
                <a:moveTo>
                  <a:pt x="0" y="0"/>
                </a:moveTo>
                <a:lnTo>
                  <a:pt x="2333018" y="0"/>
                </a:lnTo>
                <a:lnTo>
                  <a:pt x="2333018" y="822389"/>
                </a:lnTo>
                <a:lnTo>
                  <a:pt x="0" y="822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9155" y="-25916"/>
            <a:ext cx="19007155" cy="8215595"/>
            <a:chOff x="0" y="0"/>
            <a:chExt cx="5006000" cy="21637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06000" cy="2163778"/>
            </a:xfrm>
            <a:custGeom>
              <a:avLst/>
              <a:gdLst/>
              <a:ahLst/>
              <a:cxnLst/>
              <a:rect r="r" b="b" t="t" l="l"/>
              <a:pathLst>
                <a:path h="2163778" w="5006000">
                  <a:moveTo>
                    <a:pt x="0" y="0"/>
                  </a:moveTo>
                  <a:lnTo>
                    <a:pt x="5006000" y="0"/>
                  </a:lnTo>
                  <a:lnTo>
                    <a:pt x="5006000" y="2163778"/>
                  </a:lnTo>
                  <a:lnTo>
                    <a:pt x="0" y="21637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6183" y="684054"/>
            <a:ext cx="15635633" cy="6795654"/>
          </a:xfrm>
          <a:custGeom>
            <a:avLst/>
            <a:gdLst/>
            <a:ahLst/>
            <a:cxnLst/>
            <a:rect r="r" b="b" t="t" l="l"/>
            <a:pathLst>
              <a:path h="6795654" w="15635633">
                <a:moveTo>
                  <a:pt x="0" y="0"/>
                </a:moveTo>
                <a:lnTo>
                  <a:pt x="15635634" y="0"/>
                </a:lnTo>
                <a:lnTo>
                  <a:pt x="15635634" y="6795654"/>
                </a:lnTo>
                <a:lnTo>
                  <a:pt x="0" y="6795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61" r="0" b="0"/>
            </a:stretch>
          </a:blipFill>
          <a:ln w="76200" cap="sq">
            <a:solidFill>
              <a:srgbClr val="9DC5D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182865" y="8491956"/>
            <a:ext cx="15922270" cy="144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1"/>
              </a:lnSpc>
            </a:pPr>
            <a:r>
              <a:rPr lang="en-US" sz="4157">
                <a:solidFill>
                  <a:srgbClr val="18212F"/>
                </a:solidFill>
                <a:latin typeface="Cerebri Bold"/>
              </a:rPr>
              <a:t>Para os próximos passos é necessário ativar o “Cloud Dataproc API” no menu de “API e serviços” do console.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843183" y="3405294"/>
            <a:ext cx="1919395" cy="676587"/>
          </a:xfrm>
          <a:custGeom>
            <a:avLst/>
            <a:gdLst/>
            <a:ahLst/>
            <a:cxnLst/>
            <a:rect r="r" b="b" t="t" l="l"/>
            <a:pathLst>
              <a:path h="676587" w="1919395">
                <a:moveTo>
                  <a:pt x="0" y="0"/>
                </a:moveTo>
                <a:lnTo>
                  <a:pt x="1919395" y="0"/>
                </a:lnTo>
                <a:lnTo>
                  <a:pt x="1919395" y="676587"/>
                </a:lnTo>
                <a:lnTo>
                  <a:pt x="0" y="676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21865" y="0"/>
            <a:ext cx="15184105" cy="10287000"/>
            <a:chOff x="0" y="0"/>
            <a:chExt cx="399910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99106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99106">
                  <a:moveTo>
                    <a:pt x="0" y="0"/>
                  </a:moveTo>
                  <a:lnTo>
                    <a:pt x="3999106" y="0"/>
                  </a:lnTo>
                  <a:lnTo>
                    <a:pt x="39991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37278" y="2549526"/>
            <a:ext cx="6183541" cy="318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Cerebri Bold"/>
              </a:rPr>
              <a:t>C</a:t>
            </a:r>
            <a:r>
              <a:rPr lang="en-US" sz="2600">
                <a:solidFill>
                  <a:srgbClr val="000000"/>
                </a:solidFill>
                <a:latin typeface="Cerebri Bold"/>
              </a:rPr>
              <a:t>riar um script, conforme o exemplo dataproc_spark03.py, esse arquivo deve ler o arquivo que está no bucket no item 2, criar uma contagem de palavras e salvar o resultado em novo arquivo e realizar o update em um bucket.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0520" y="129771"/>
            <a:ext cx="1157015" cy="1485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118"/>
              </a:lnSpc>
            </a:pPr>
            <a:r>
              <a:rPr lang="en-US" sz="8656">
                <a:solidFill>
                  <a:srgbClr val="324070"/>
                </a:solidFill>
                <a:latin typeface="Garet Bold"/>
              </a:rPr>
              <a:t>3.</a:t>
            </a:r>
          </a:p>
        </p:txBody>
      </p:sp>
      <p:sp>
        <p:nvSpPr>
          <p:cNvPr name="AutoShape 7" id="7"/>
          <p:cNvSpPr/>
          <p:nvPr/>
        </p:nvSpPr>
        <p:spPr>
          <a:xfrm>
            <a:off x="-2853220" y="1420408"/>
            <a:ext cx="4870755" cy="0"/>
          </a:xfrm>
          <a:prstGeom prst="line">
            <a:avLst/>
          </a:prstGeom>
          <a:ln cap="flat" w="47625">
            <a:solidFill>
              <a:srgbClr val="B24E2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337278" y="629069"/>
            <a:ext cx="6183541" cy="1446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1"/>
              </a:lnSpc>
              <a:spcBef>
                <a:spcPct val="0"/>
              </a:spcBef>
            </a:pPr>
            <a:r>
              <a:rPr lang="en-US" sz="4157" strike="noStrike" u="none">
                <a:solidFill>
                  <a:srgbClr val="18212F"/>
                </a:solidFill>
                <a:latin typeface="Cerebri Bold"/>
              </a:rPr>
              <a:t>Criar um script para contagem de palavras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31415" y="240491"/>
            <a:ext cx="15750426" cy="10046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import pyspark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from pyspark.sql import SparkSession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appName = "PySpark Projeto Cloud"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master = "local"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# Create Spark session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spark = SparkSession.builder \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  .appName(appName) \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  .master(master) \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  .getOrCreate()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sc = spark.sparkContext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# read data from text file and split each line into words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arquivo = sc.textFile("gs://projeto-cloud-paula/teste")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# read data from text file and split each line into words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words = arquivo.flatMap(lambda line: line.split(" "))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# count the occurrence of each word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wordCounts = words.map(lambda word: (word, 1)).reduceByKey(lambda a,b:a +b)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print(wordCounts.take(5))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from google.cloud import storage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# Configurações do projeto e do bucket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project_id = "My First Project"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bucket_name = "projeto-cloud-paula"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file_name = "contagem-palavras-teste.txt"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# Inicialize o cliente do Google Cloud Storage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storage_client = storage.Client(project=project_id)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# Obtém o bucket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bucket = storage_client.bucket(bucket_name)</a:t>
            </a:r>
          </a:p>
          <a:p>
            <a:pPr>
              <a:lnSpc>
                <a:spcPts val="1906"/>
              </a:lnSpc>
            </a:pP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# Cria um novo arquivo de texto no bucket e escreve a string no arquivo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blob = bucket.blob(file_name)</a:t>
            </a:r>
          </a:p>
          <a:p>
            <a:pPr>
              <a:lnSpc>
                <a:spcPts val="1906"/>
              </a:lnSpc>
            </a:pPr>
            <a:r>
              <a:rPr lang="en-US" sz="1361">
                <a:solidFill>
                  <a:srgbClr val="000000"/>
                </a:solidFill>
                <a:latin typeface="Lumios Typewriter New"/>
              </a:rPr>
              <a:t>blob.upload_from_string(str(wordCounts.take(wordCounts.count())))</a:t>
            </a:r>
          </a:p>
          <a:p>
            <a:pPr>
              <a:lnSpc>
                <a:spcPts val="1906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6326202"/>
            <a:ext cx="8592227" cy="5864195"/>
          </a:xfrm>
          <a:custGeom>
            <a:avLst/>
            <a:gdLst/>
            <a:ahLst/>
            <a:cxnLst/>
            <a:rect r="r" b="b" t="t" l="l"/>
            <a:pathLst>
              <a:path h="5864195" w="8592227">
                <a:moveTo>
                  <a:pt x="0" y="0"/>
                </a:moveTo>
                <a:lnTo>
                  <a:pt x="8592227" y="0"/>
                </a:lnTo>
                <a:lnTo>
                  <a:pt x="8592227" y="5864196"/>
                </a:lnTo>
                <a:lnTo>
                  <a:pt x="0" y="586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C5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74583" y="1269101"/>
            <a:ext cx="15313417" cy="9017899"/>
          </a:xfrm>
          <a:custGeom>
            <a:avLst/>
            <a:gdLst/>
            <a:ahLst/>
            <a:cxnLst/>
            <a:rect r="r" b="b" t="t" l="l"/>
            <a:pathLst>
              <a:path h="9017899" w="15313417">
                <a:moveTo>
                  <a:pt x="0" y="0"/>
                </a:moveTo>
                <a:lnTo>
                  <a:pt x="15313417" y="0"/>
                </a:lnTo>
                <a:lnTo>
                  <a:pt x="15313417" y="9017899"/>
                </a:lnTo>
                <a:lnTo>
                  <a:pt x="0" y="9017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650" b="-52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4540" y="315162"/>
            <a:ext cx="17563732" cy="71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1"/>
              </a:lnSpc>
              <a:spcBef>
                <a:spcPct val="0"/>
              </a:spcBef>
            </a:pPr>
            <a:r>
              <a:rPr lang="en-US" sz="4157">
                <a:solidFill>
                  <a:srgbClr val="18212F"/>
                </a:solidFill>
                <a:latin typeface="Cerebri Bold"/>
              </a:rPr>
              <a:t>Subindo o script projeto_cloud_dataproc.py pro bucket: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DAFxQnjtGuw</dc:identifier>
  <dcterms:modified xsi:type="dcterms:W3CDTF">2011-08-01T06:04:30Z</dcterms:modified>
  <cp:revision>1</cp:revision>
  <dc:title>Cloud Computing Projeto Dataproc</dc:title>
</cp:coreProperties>
</file>